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2" r:id="rId36"/>
    <p:sldId id="291" r:id="rId37"/>
  </p:sldIdLst>
  <p:sldSz cx="9144000" cy="5143500" type="screen16x9"/>
  <p:notesSz cx="6858000" cy="9144000"/>
  <p:embeddedFontLst>
    <p:embeddedFont>
      <p:font typeface="Roboto Mono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11" d="100"/>
          <a:sy n="111" d="100"/>
        </p:scale>
        <p:origin x="638" y="4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f6b6a0b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f6b6a0b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0bc030d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0bc030d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0bc030d5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0bc030d5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10bc030d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10bc030d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0bc030d5_2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0bc030d5_2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0bc030d5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10bc030d5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0bc030d5_2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0bc030d5_2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0bc030d5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10bc030d5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0bc030d5_2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0bc030d5_2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0bc030d5_2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0bc030d5_2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0bc030d5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0bc030d5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0bc030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0bc030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0bc030d5_2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0bc030d5_2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0bc030d5_2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0bc030d5_2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0bc030d5_2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0bc030d5_2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0bc030d5_2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10bc030d5_2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10bc030d5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10bc030d5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10bc030d5_4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10bc030d5_4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10bc030d5_4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10bc030d5_4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0bc030d5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0bc030d5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0bc030d5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0bc030d5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0bc030d5_6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0bc030d5_6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10bc030d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10bc030d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0bc030d5_6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0bc030d5_6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10bc030d5_7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10bc030d5_7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0bc030d5_7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0bc030d5_7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0bc030d5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10bc030d5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10bc030d5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10bc030d5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10bc030d5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10bc030d5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14873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10bc030d5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10bc030d5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0bc030d5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0bc030d5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0bc030d5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10bc030d5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0bc030d5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0bc030d5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0bc030d5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0bc030d5_1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0bc030d5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0bc030d5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0bc030d5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0bc030d5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Predicting the Nightly Rate of Airbnb Listings in Austin, TX</a:t>
            </a:r>
            <a:endParaRPr sz="48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Capstone Project I for Springboard</a:t>
            </a:r>
            <a:endParaRPr sz="30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Louie Balderrama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2019 Cohort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Outliers of continuous features were clipped according </a:t>
            </a:r>
            <a:r>
              <a:rPr lang="en-US" dirty="0"/>
              <a:t>to </a:t>
            </a:r>
            <a:r>
              <a:rPr lang="en" dirty="0"/>
              <a:t>distribution</a:t>
            </a:r>
            <a:endParaRPr dirty="0"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62" y="1675025"/>
            <a:ext cx="7176674" cy="33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4381950" y="3159425"/>
            <a:ext cx="641100" cy="432000"/>
          </a:xfrm>
          <a:prstGeom prst="rightArrow">
            <a:avLst>
              <a:gd name="adj1" fmla="val 50000"/>
              <a:gd name="adj2" fmla="val 837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Crimes Dataset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of 27 columns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13" y="1742824"/>
            <a:ext cx="7916174" cy="24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Crimes Dataset</a:t>
            </a:r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Again, MapQuest API was used to get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/>
              <a:t> values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entries have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Latitude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Longitude</a:t>
            </a:r>
            <a:r>
              <a:rPr lang="en"/>
              <a:t> but a total of 181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/>
              <a:t> values were filled because of this technique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missing these information are dropped since they cannot be related to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listings</a:t>
            </a:r>
            <a:r>
              <a:rPr lang="en"/>
              <a:t> dataset in any way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800" y="1632975"/>
            <a:ext cx="3938401" cy="20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Crimes Dataset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Observations are grouped by </a:t>
            </a: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 dirty="0"/>
              <a:t> and aggregat</a:t>
            </a:r>
            <a:r>
              <a:rPr lang="en-US" dirty="0"/>
              <a:t>ed</a:t>
            </a:r>
            <a:r>
              <a:rPr lang="en" dirty="0"/>
              <a:t> by count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Entries are also pivoted by </a:t>
            </a: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UCR Category</a:t>
            </a:r>
            <a:r>
              <a:rPr lang="en" dirty="0"/>
              <a:t> (for major crimes only)</a:t>
            </a:r>
            <a:endParaRPr dirty="0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38" y="2085150"/>
            <a:ext cx="6459525" cy="26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Listings and Crimes Datasets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df</a:t>
            </a:r>
            <a:r>
              <a:rPr lang="en"/>
              <a:t> dataframe is created by joining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listings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crimes</a:t>
            </a:r>
            <a:r>
              <a:rPr lang="en"/>
              <a:t> left-wise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487" y="1618875"/>
            <a:ext cx="5333024" cy="3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 – The Target Variable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Invalid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entries (denoted as 0, not NaN) are dropped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Nightly rate clipped at $1,000 per night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df</a:t>
            </a:r>
            <a:r>
              <a:rPr lang="en"/>
              <a:t> has 25 predictor features and 11,908 entries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4" y="1932225"/>
            <a:ext cx="8679653" cy="25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4327650" y="3083225"/>
            <a:ext cx="641100" cy="432000"/>
          </a:xfrm>
          <a:prstGeom prst="rightArrow">
            <a:avLst>
              <a:gd name="adj1" fmla="val 50000"/>
              <a:gd name="adj2" fmla="val 83738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61" name="Google Shape;161;p28"/>
          <p:cNvGrpSpPr/>
          <p:nvPr/>
        </p:nvGrpSpPr>
        <p:grpSpPr>
          <a:xfrm>
            <a:off x="319349" y="1170125"/>
            <a:ext cx="8505303" cy="3820975"/>
            <a:chOff x="152400" y="1170125"/>
            <a:chExt cx="8505303" cy="3820975"/>
          </a:xfrm>
        </p:grpSpPr>
        <p:pic>
          <p:nvPicPr>
            <p:cNvPr id="162" name="Google Shape;16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3624640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1740" y="1170125"/>
              <a:ext cx="4225963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69" name="Google Shape;169;p29"/>
          <p:cNvGrpSpPr/>
          <p:nvPr/>
        </p:nvGrpSpPr>
        <p:grpSpPr>
          <a:xfrm>
            <a:off x="574588" y="1170125"/>
            <a:ext cx="7994825" cy="3820975"/>
            <a:chOff x="152400" y="1170125"/>
            <a:chExt cx="7994825" cy="3820975"/>
          </a:xfrm>
        </p:grpSpPr>
        <p:pic>
          <p:nvPicPr>
            <p:cNvPr id="170" name="Google Shape;17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3722737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9"/>
            <p:cNvPicPr preferRelativeResize="0"/>
            <p:nvPr/>
          </p:nvPicPr>
          <p:blipFill rotWithShape="1">
            <a:blip r:embed="rId4">
              <a:alphaModFix/>
            </a:blip>
            <a:srcRect l="11301" r="14492"/>
            <a:stretch/>
          </p:blipFill>
          <p:spPr>
            <a:xfrm>
              <a:off x="4572000" y="1170125"/>
              <a:ext cx="3575225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62" y="1170125"/>
            <a:ext cx="45472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83" name="Google Shape;183;p31"/>
          <p:cNvGrpSpPr/>
          <p:nvPr/>
        </p:nvGrpSpPr>
        <p:grpSpPr>
          <a:xfrm>
            <a:off x="446200" y="1170125"/>
            <a:ext cx="8251601" cy="3820976"/>
            <a:chOff x="152400" y="1170125"/>
            <a:chExt cx="8251601" cy="3820976"/>
          </a:xfrm>
        </p:grpSpPr>
        <p:pic>
          <p:nvPicPr>
            <p:cNvPr id="184" name="Google Shape;1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4174661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9461" y="1170125"/>
              <a:ext cx="3924540" cy="3820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Airbnb has become the biggest disrupter of the hospitality and tourism industry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study will take a look at the different aspects of Airbnb listings to see what features will most accurately predict the nightly rate of a stay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the city of Austin – the tech-capital of Texas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also incorporate data on the crimes reported in the area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Study assumes conventional rates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Surge in demand from popular events and its effect on price will not be covered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30" y="1170125"/>
            <a:ext cx="4577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97" name="Google Shape;197;p33"/>
          <p:cNvGrpSpPr/>
          <p:nvPr/>
        </p:nvGrpSpPr>
        <p:grpSpPr>
          <a:xfrm>
            <a:off x="338910" y="1170125"/>
            <a:ext cx="8466181" cy="3820975"/>
            <a:chOff x="152400" y="1170125"/>
            <a:chExt cx="8466181" cy="3820975"/>
          </a:xfrm>
        </p:grpSpPr>
        <p:pic>
          <p:nvPicPr>
            <p:cNvPr id="198" name="Google Shape;19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4087818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2618" y="1170125"/>
              <a:ext cx="4225963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Inferential Statistics</a:t>
            </a:r>
            <a:endParaRPr dirty="0"/>
          </a:p>
        </p:txBody>
      </p:sp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if the target variable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follows a normal distribution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to identify if parametric testing or nonparametric testing is to be used: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distribution is normal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distribution is not normal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Kolmogorov-Smirnov testing is used: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Alpha: 0.05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KS-Statistic: 0.227; </a:t>
            </a:r>
            <a:r>
              <a:rPr lang="en" sz="1400"/>
              <a:t>P-Value: 0.000000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curve does not appear normal (null hypothesis is rejected) – nonparametric stats testing to be used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 is to test correlation of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first, assumption of homogeneity of variances is tested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to identify if Pearson coefficient or Spearman ranking is to be used: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There is homoscedasticity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There is no homoscedasticity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Levene’s test is used: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Alpha: 0.05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Levene W: 29318.802; P-Value: 0.000000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Assumption of homogeneity is violated (null hypothesis is rejected) – to use Spearman ranking</a:t>
            </a:r>
            <a:endParaRPr/>
          </a:p>
        </p:txBody>
      </p:sp>
      <p:sp>
        <p:nvSpPr>
          <p:cNvPr id="211" name="Google Shape;21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weak correlation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per Spearman rank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major crimes highly correlate with each other, suggesting that the presence of one crime in an area would likely exhibit the presence of another</a:t>
            </a:r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grpSp>
        <p:nvGrpSpPr>
          <p:cNvPr id="218" name="Google Shape;218;p36"/>
          <p:cNvGrpSpPr/>
          <p:nvPr/>
        </p:nvGrpSpPr>
        <p:grpSpPr>
          <a:xfrm>
            <a:off x="137212" y="2297150"/>
            <a:ext cx="8869575" cy="2728925"/>
            <a:chOff x="311700" y="2297150"/>
            <a:chExt cx="8869575" cy="2728925"/>
          </a:xfrm>
        </p:grpSpPr>
        <p:pic>
          <p:nvPicPr>
            <p:cNvPr id="219" name="Google Shape;21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297150"/>
              <a:ext cx="4949176" cy="272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9475" y="2991037"/>
              <a:ext cx="3691800" cy="1341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 is to test correlation of some categorical features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The distributions for the category are similar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The distributions for the category are not similar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Mann-Whitney U test is used because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curve is nonparametric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an example,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Family-friendly</a:t>
            </a:r>
            <a:r>
              <a:rPr lang="en"/>
              <a:t> is tested: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Mann-Whitney U: 12680419.000; P-Value: 0.000000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feature has categories that have distinct distributions from one another (null hypothesis is rejected)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suggests that this feature is good to use in our model</a:t>
            </a:r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grpSp>
        <p:nvGrpSpPr>
          <p:cNvPr id="232" name="Google Shape;232;p38"/>
          <p:cNvGrpSpPr/>
          <p:nvPr/>
        </p:nvGrpSpPr>
        <p:grpSpPr>
          <a:xfrm>
            <a:off x="1509404" y="1094132"/>
            <a:ext cx="6125191" cy="3929060"/>
            <a:chOff x="777559" y="1170264"/>
            <a:chExt cx="5943325" cy="3831361"/>
          </a:xfrm>
        </p:grpSpPr>
        <p:grpSp>
          <p:nvGrpSpPr>
            <p:cNvPr id="233" name="Google Shape;233;p38"/>
            <p:cNvGrpSpPr/>
            <p:nvPr/>
          </p:nvGrpSpPr>
          <p:grpSpPr>
            <a:xfrm>
              <a:off x="1151842" y="1170264"/>
              <a:ext cx="4585144" cy="1752343"/>
              <a:chOff x="152400" y="1170125"/>
              <a:chExt cx="8610600" cy="3610100"/>
            </a:xfrm>
          </p:grpSpPr>
          <p:pic>
            <p:nvPicPr>
              <p:cNvPr id="234" name="Google Shape;234;p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2400" y="1224475"/>
                <a:ext cx="5081524" cy="355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36771" y="1170125"/>
                <a:ext cx="3226229" cy="35119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6" name="Google Shape;23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559" y="2998956"/>
              <a:ext cx="5943325" cy="20026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that have been shown to be statistically useful for our model: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000"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that are not considered statistically useful for our model:</a:t>
            </a:r>
            <a:endParaRPr/>
          </a:p>
        </p:txBody>
      </p:sp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52" y="1607475"/>
            <a:ext cx="6227471" cy="180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550" y="3948305"/>
            <a:ext cx="6227477" cy="109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50" name="Google Shape;25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r>
              <a:rPr lang="en"/>
              <a:t> features were manually converted into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categories</a:t>
            </a:r>
            <a:r>
              <a:rPr lang="en"/>
              <a:t> datatype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because numerical features like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appear continuous even though they are discrete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features were scaled using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StandardScaler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features were transformed using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One Hot Encoding</a:t>
            </a:r>
            <a:r>
              <a:rPr lang="en"/>
              <a:t> through Panda’s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get_dummies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56" name="Google Shape;256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R</a:t>
            </a:r>
            <a:r>
              <a:rPr lang="en" baseline="30000"/>
              <a:t>2</a:t>
            </a:r>
            <a:r>
              <a:rPr lang="en"/>
              <a:t> accuracy as the metric, Gradient Boosting achieved the highest 5-fold cross-validation mean across different untuned (default) estimators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675" y="2158488"/>
            <a:ext cx="2520649" cy="213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reliable model can benefit both hosts and guests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would have a good rule of thumb in pricing a nightly stay given the nature of the space, the nature of the booking, the location, etc.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would therefore minimize opportunity cost by not missing out on bookings from guests who would have otherwise been offered a fair price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Guests would have a reliable indicator of what a fair deal would look like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industry itself could see a positive impact from an optimized, competitive host-guest marketplace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63" name="Google Shape;263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66.44%, the result on the training set improved slightly when the maximum depth and the number of estimators were tuned.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74" y="1892800"/>
            <a:ext cx="4308852" cy="31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70" name="Google Shape;270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Mutual Information regression, the features were ranked by importance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962" y="1627850"/>
            <a:ext cx="5496076" cy="35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77" name="Google Shape;277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was ran on only the top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N</a:t>
            </a:r>
            <a:r>
              <a:rPr lang="en"/>
              <a:t>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was best when the top 60 features are used, though the gain after 25 features is slight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simplifies the model by reducing the number of dimensions</a:t>
            </a: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2748650"/>
            <a:ext cx="3371850" cy="1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13" y="1033675"/>
            <a:ext cx="5939374" cy="4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Score</a:t>
            </a:r>
            <a:endParaRPr/>
          </a:p>
        </p:txBody>
      </p:sp>
      <p:sp>
        <p:nvSpPr>
          <p:cNvPr id="290" name="Google Shape;290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has been optimized using the best estimator tuned with the best parameters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 has also been done to improve accuracy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hold-out set was put aside after performing the train-test split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delta between the training set score and the hold-out set score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25" y="3208295"/>
            <a:ext cx="30449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7" name="Google Shape;297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Hold-out set score represents how well the predictive model can perform on any given set of inputs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Improvement on the training set score did not translate to a higher hold-out set score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techniques applied are still justified because they reduce the risk of the curse of dimensionality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Fewer features (only 2/3 of the original feature count) have made the model less complex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Any further improvement may also risk overfitting the training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model is simple, fast, and has acceptable accuracy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40671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03" name="Google Shape;303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Construct a holistic pipeline that begins with scraping the most recent datasets using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requests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BeautifulSoup</a:t>
            </a:r>
            <a:r>
              <a:rPr lang="en"/>
              <a:t>, feeding them to a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ColumnTransformer</a:t>
            </a:r>
            <a:r>
              <a:rPr lang="en"/>
              <a:t> that utilizes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Imputer</a:t>
            </a:r>
            <a:r>
              <a:rPr lang="en"/>
              <a:t> for continuous features, and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OneHotEncoder</a:t>
            </a:r>
            <a:r>
              <a:rPr lang="en"/>
              <a:t> for discrete features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should also consider clipping the outliers by percentile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use of Model Stacking, where multiple regression techniques can be chained to boost the accuracy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deep learning along with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XGBoost</a:t>
            </a:r>
            <a:r>
              <a:rPr lang="en"/>
              <a:t> and/or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LightGBM</a:t>
            </a:r>
            <a:r>
              <a:rPr lang="en"/>
              <a:t> approach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Airbnb Listings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 ~12,000 Austin, TX Airbnb listings as compiled on November 2018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Raw, noisy, messy, lots of NaNs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Austin, TX Crime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All 100,000+ reported crimes in Austin, TX during 2018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~36,000 major crimes are classified by FBI standard: Theft, Auto Theft, Burglary, Robbery, Rape, Aggravated Assault, and Murder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/>
              <a:t>Zip Codes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GeoJSON dataset for plotting choropleth map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Airbnb Dataset</a:t>
            </a:r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Rich in information with 96 columns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88" y="1730801"/>
            <a:ext cx="8277824" cy="30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linked to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crimes</a:t>
            </a:r>
            <a:r>
              <a:rPr lang="en"/>
              <a:t> dataset using location but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column has missing values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latitude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longitude</a:t>
            </a:r>
            <a:r>
              <a:rPr lang="en"/>
              <a:t> all have real values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MapQuest API was used to reverse geocode the coordinate points to fill the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values</a:t>
            </a:r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Airbnb Dataset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12" y="2237075"/>
            <a:ext cx="3504976" cy="2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features were simplified by reducing number of classes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398063" y="1705425"/>
            <a:ext cx="8347873" cy="2787349"/>
            <a:chOff x="311704" y="2086425"/>
            <a:chExt cx="8347873" cy="2787349"/>
          </a:xfrm>
        </p:grpSpPr>
        <p:pic>
          <p:nvPicPr>
            <p:cNvPr id="95" name="Google Shape;9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4" y="2276574"/>
              <a:ext cx="5199355" cy="2292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50603" y="2086425"/>
              <a:ext cx="2408974" cy="278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9"/>
          <p:cNvSpPr/>
          <p:nvPr/>
        </p:nvSpPr>
        <p:spPr>
          <a:xfrm>
            <a:off x="5696025" y="2644675"/>
            <a:ext cx="532500" cy="432000"/>
          </a:xfrm>
          <a:prstGeom prst="rightArrow">
            <a:avLst>
              <a:gd name="adj1" fmla="val 50000"/>
              <a:gd name="adj2" fmla="val 65121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The </a:t>
            </a:r>
            <a:r>
              <a:rPr lang="en" dirty="0">
                <a:latin typeface="Roboto Mono Light"/>
                <a:ea typeface="Roboto Mono Light"/>
                <a:cs typeface="Roboto Mono Light"/>
                <a:sym typeface="Roboto Mono Light"/>
              </a:rPr>
              <a:t>amenities</a:t>
            </a:r>
            <a:r>
              <a:rPr lang="en" dirty="0"/>
              <a:t> column is a nested JSON that lists all the attributes a host claims a property has</a:t>
            </a:r>
            <a:endParaRPr dirty="0"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25" y="1969000"/>
            <a:ext cx="3922949" cy="3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Five amenities are selected because they have varying distributions that do not represent </a:t>
            </a:r>
            <a:r>
              <a:rPr lang="en" i="1"/>
              <a:t>most</a:t>
            </a:r>
            <a:r>
              <a:rPr lang="en"/>
              <a:t> or </a:t>
            </a:r>
            <a:r>
              <a:rPr lang="en" i="1"/>
              <a:t>almost none</a:t>
            </a:r>
            <a:r>
              <a:rPr lang="en"/>
              <a:t> of the listings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837" y="2005050"/>
            <a:ext cx="2920325" cy="28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1274</Words>
  <Application>Microsoft Office PowerPoint</Application>
  <PresentationFormat>On-screen Show (16:9)</PresentationFormat>
  <Paragraphs>155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Roboto Mono Light</vt:lpstr>
      <vt:lpstr>Arial</vt:lpstr>
      <vt:lpstr>Simple Light</vt:lpstr>
      <vt:lpstr>Predicting the Nightly Rate of Airbnb Listings in Austin, TX</vt:lpstr>
      <vt:lpstr>Background</vt:lpstr>
      <vt:lpstr>Impact</vt:lpstr>
      <vt:lpstr>Datasets</vt:lpstr>
      <vt:lpstr>Data Wrangling – Airbnb Dataset</vt:lpstr>
      <vt:lpstr>Data Wrangling – Airbnb Dataset</vt:lpstr>
      <vt:lpstr>Feature Engineering – Airbnb Dataset</vt:lpstr>
      <vt:lpstr>Feature Engineering – Airbnb Dataset</vt:lpstr>
      <vt:lpstr>Feature Engineering – Airbnb Dataset</vt:lpstr>
      <vt:lpstr>Feature Engineering – Airbnb Dataset</vt:lpstr>
      <vt:lpstr>Data Wrangling – Crimes Dataset</vt:lpstr>
      <vt:lpstr>Data Wrangling – Crimes Dataset</vt:lpstr>
      <vt:lpstr>Feature Engineering – Crimes Dataset</vt:lpstr>
      <vt:lpstr>Combining Listings and Crimes Datasets</vt:lpstr>
      <vt:lpstr>Price – The Target Variable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Exploratory Data Analysis</vt:lpstr>
      <vt:lpstr>Inferential Statistics</vt:lpstr>
      <vt:lpstr>Inferential Statistics</vt:lpstr>
      <vt:lpstr>Inferential Statistics</vt:lpstr>
      <vt:lpstr>Inferential Statistics</vt:lpstr>
      <vt:lpstr>Inferential Statistics</vt:lpstr>
      <vt:lpstr>Inferential Statistics</vt:lpstr>
      <vt:lpstr>Machine Learning</vt:lpstr>
      <vt:lpstr>Machine Learning</vt:lpstr>
      <vt:lpstr>Machine Learning</vt:lpstr>
      <vt:lpstr>Machine Learning</vt:lpstr>
      <vt:lpstr>Machine Learning</vt:lpstr>
      <vt:lpstr>Machine Learning</vt:lpstr>
      <vt:lpstr>Final Score</vt:lpstr>
      <vt:lpstr>Conclusion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Nightly Rate of Airbnb Listings in Austin, TX</dc:title>
  <cp:lastModifiedBy>Louie B</cp:lastModifiedBy>
  <cp:revision>2</cp:revision>
  <dcterms:modified xsi:type="dcterms:W3CDTF">2019-04-21T08:15:57Z</dcterms:modified>
</cp:coreProperties>
</file>